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67" r:id="rId2"/>
    <p:sldId id="265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2E2"/>
    <a:srgbClr val="F5E6C7"/>
    <a:srgbClr val="66453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50" autoAdjust="0"/>
    <p:restoredTop sz="93770" autoAdjust="0"/>
  </p:normalViewPr>
  <p:slideViewPr>
    <p:cSldViewPr snapToGrid="0">
      <p:cViewPr varScale="1">
        <p:scale>
          <a:sx n="95" d="100"/>
          <a:sy n="95" d="100"/>
        </p:scale>
        <p:origin x="1000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5B0B9-DD41-4307-96EE-2B68EE22D4DE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E6AC8-9FEA-4116-99D8-512EE931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322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E6AC8-9FEA-4116-99D8-512EE9319DF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E6AC8-9FEA-4116-99D8-512EE9319DF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592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B344E-32DB-8895-9260-A354FDFA2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293DDD-A9EC-D7C4-DBD7-0C1EE0990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CB7E0-69DC-2915-6BF2-22721C52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21595-9F28-D57E-0DAB-0CBE90B1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A1BE65-1E3C-1AA2-1D6B-2B8C0E3B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509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03C7B-09F0-7219-B9C0-8BEB4A03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E964FB-3F27-6F0B-5570-1572C284D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5BDD28-1EEE-0F23-D9D3-E145E147E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20763B-5A9A-5D75-EC41-CAAAA81CF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7DF00-9F94-5929-823D-41FBBF511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771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3121AE-BABC-5A2D-4EEF-32EA6CAFA3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2677D-D93E-F090-DFAE-2C7E238A9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71E1C-304C-E48A-45F8-F1703EFDA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89E2B-866D-E13A-EDB8-1D325D8FA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9CA303-80D3-D924-46D9-A0CEA153D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71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8BA1F-00AA-F766-18F8-A9FDF342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34683F-F8FA-0F34-04EB-17920C105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F8B6A-EEC2-96D1-8514-F752B200B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BED83-F44C-0067-F779-A28FADF5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291185-4916-6956-AF07-6BE03C54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415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BC28-2E85-96FE-F256-1C90C87C2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6FB99-8E26-EA3B-576E-A917DC3B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BF30E9-2041-1ACF-57DD-A5487F11F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706DDD-A3E9-B42A-9544-0C726D42D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7E0E8-489B-BCA3-7210-5D0F4383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96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C1036-3B81-9A8D-6FC5-02BAD6D8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CC29E-6E7F-8457-9C58-5A276AB3A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D5194C-DA43-B484-70BB-6EDD87D6F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692FFE-D6E5-FCB9-2BB7-7556B623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3CC14A-B1A3-9218-84D4-A0B4280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8B686-ECFC-E6A3-3727-A5F16EF3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48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5F6F8-AE51-EE32-3B32-DA5C1CAA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F6767D-F21B-E127-95C3-5EF72560B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24805E-7EA0-F532-6239-75539261D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52A0FE-87CE-FF8E-EA80-934692D5F1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1157DD-3D6A-5E49-0D5E-1982FC1007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AAF369-B81B-D3A3-895F-8D5ACD485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44470-7B4C-9D2A-E5B7-B6132706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16E9BC-68A4-898D-F0F8-0064AFAA6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55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7B19A-0FC9-DFBD-983F-D97785DD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0DBE80-DF5F-F92D-B1A2-09EF675E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5BACED-BC57-B119-E6B0-17B2734AA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F28BDC-235A-95AE-7172-957EE021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72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B6B90D-91A6-3FD4-716E-E94D2098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481888-22E5-D40F-E144-5DE81C88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124C7D-116D-0AF2-64B1-3D57BA36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48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3E63D-6C3B-95A7-3FC0-50CCFD682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C55FE-2552-249D-62D1-B9862F0E1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7BA93B-AAFE-8AA3-574A-3D07937C5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CE51FC-EC39-CDA7-0BC5-FA1C41521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55D092-15ED-FF2B-CB0B-3F947E5C5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20387D-6F80-672E-0853-4177BA55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37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34510-4D1A-97CC-E145-D1E978BBE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77EBDC-A6FA-8C29-ABFB-97A2E7BDE7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D11625-8D39-FDDE-06F0-5DEA9283B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F572C3-8B76-1CCF-B8FE-F5EB2D5B3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3B8D3B-9661-AD77-01C6-A8B2FB4B8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598713-E6D7-F002-984D-D1412E8E5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46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E4561A-8372-2F5A-BFED-84554AD0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1C346C-DB35-9974-8FF5-CCEF0E74E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CC321-E2E2-29A7-475F-606CE3D9C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F62C10-8BF8-4258-8D87-713B98DFC136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3D59FA-FCF1-9F0E-A155-F8BC194B7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D39F9A-2556-BD31-60CA-D71F76D1E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90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terms.naver.com/entry.naver?docId=5827701&amp;ref=y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terms.naver.com/entry.naver?docId=5827714&amp;ref=y" TargetMode="External"/><Relationship Id="rId9" Type="http://schemas.openxmlformats.org/officeDocument/2006/relationships/hyperlink" Target="PartA_03%20&#48372;&#51312;_&#47560;&#51060;&#49472;&#44396;&#51312;.ppt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PartA_03%20&#48372;&#51312;_&#48708;&#51060;&#50728;&#44228;&#47732;&#54876;&#49457;&#51228;.pptx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16BDA23-AC2B-F802-CD75-30033DFF40DD}"/>
              </a:ext>
            </a:extLst>
          </p:cNvPr>
          <p:cNvSpPr txBox="1"/>
          <p:nvPr/>
        </p:nvSpPr>
        <p:spPr>
          <a:xfrm>
            <a:off x="279780" y="201574"/>
            <a:ext cx="667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b="1" dirty="0"/>
              <a:t>계면활성제</a:t>
            </a:r>
            <a:r>
              <a:rPr lang="en-US" altLang="ko-KR" sz="3500" b="1" dirty="0"/>
              <a:t>(</a:t>
            </a:r>
            <a:r>
              <a:rPr lang="en-US" altLang="ko-KR" sz="3600" b="1" dirty="0"/>
              <a:t>Surfactants</a:t>
            </a:r>
            <a:r>
              <a:rPr lang="en-US" altLang="ko-KR" sz="3500" b="1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B3A51-C531-B715-D752-DEE5CC5233C4}"/>
              </a:ext>
            </a:extLst>
          </p:cNvPr>
          <p:cNvSpPr txBox="1"/>
          <p:nvPr/>
        </p:nvSpPr>
        <p:spPr>
          <a:xfrm>
            <a:off x="339436" y="869171"/>
            <a:ext cx="11528992" cy="12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서로 다른 성질인 물질의 만나는 면</a:t>
            </a:r>
            <a:r>
              <a:rPr lang="en-US" altLang="ko-KR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(</a:t>
            </a:r>
            <a:r>
              <a:rPr lang="ko-KR" altLang="en-US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표면 또는 계면</a:t>
            </a:r>
            <a:r>
              <a:rPr lang="en-US" altLang="ko-KR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)</a:t>
            </a:r>
            <a:r>
              <a:rPr lang="ko-KR" altLang="en-US" sz="1300" b="1" dirty="0">
                <a:solidFill>
                  <a:srgbClr val="2F2F2F"/>
                </a:solidFill>
                <a:ea typeface="나눔고딕" pitchFamily="2" charset="-127"/>
              </a:rPr>
              <a:t>을 </a:t>
            </a:r>
            <a:r>
              <a:rPr lang="ko-KR" altLang="en-US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활성화 시켜 서로 섞일 수 있도록 </a:t>
            </a:r>
            <a:r>
              <a:rPr lang="ko-KR" altLang="en-US" sz="1300" b="1" dirty="0">
                <a:solidFill>
                  <a:srgbClr val="2F2F2F"/>
                </a:solidFill>
                <a:ea typeface="나눔고딕" pitchFamily="2" charset="-127"/>
              </a:rPr>
              <a:t>돕</a:t>
            </a:r>
            <a:r>
              <a:rPr lang="ko-KR" altLang="en-US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는 분자를 말한다</a:t>
            </a:r>
            <a:r>
              <a:rPr lang="en-US" altLang="ko-KR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. </a:t>
            </a:r>
            <a:r>
              <a:rPr lang="ko-KR" altLang="en-US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일반적으로 극성인 분자는 극성인 분자와 잘 섞이고</a:t>
            </a:r>
            <a:r>
              <a:rPr lang="en-US" altLang="ko-KR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, </a:t>
            </a:r>
            <a:r>
              <a:rPr lang="ko-KR" altLang="en-US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비극성인 분자는 비극성인 분자끼리 잘 섞이는데</a:t>
            </a:r>
            <a:r>
              <a:rPr lang="en-US" altLang="ko-KR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, </a:t>
            </a:r>
            <a:r>
              <a:rPr lang="ko-KR" altLang="en-US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계면활성제는 기본적으로 한 </a:t>
            </a:r>
            <a:r>
              <a:rPr lang="ko-KR" altLang="en-US" sz="1300" b="1" i="0" dirty="0">
                <a:solidFill>
                  <a:srgbClr val="0033AC"/>
                </a:solidFill>
                <a:effectLst/>
                <a:ea typeface="나눔고딕" pitchFamily="2" charset="-127"/>
              </a:rPr>
              <a:t>분자</a:t>
            </a:r>
            <a:r>
              <a:rPr lang="ko-KR" altLang="en-US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내에 극성인 부분과 비극성인 부분이 함께 존재하는 분자에서 나타나게 된다</a:t>
            </a:r>
            <a:r>
              <a:rPr lang="en-US" altLang="ko-KR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. </a:t>
            </a:r>
            <a:r>
              <a:rPr lang="ko-KR" altLang="en-US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분자 내에 물을 좋아하는 </a:t>
            </a:r>
            <a:r>
              <a:rPr lang="ko-KR" altLang="en-US" sz="1300" b="1" i="0" u="none" strike="noStrike" dirty="0" err="1">
                <a:solidFill>
                  <a:srgbClr val="FF0000"/>
                </a:solidFill>
                <a:effectLst/>
                <a:ea typeface="나눔고딕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친수성</a:t>
            </a:r>
            <a:r>
              <a:rPr lang="en-US" altLang="ko-KR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(hydrophilic) </a:t>
            </a:r>
            <a:r>
              <a:rPr lang="ko-KR" altLang="en-US" sz="1300" b="1" i="0" dirty="0">
                <a:solidFill>
                  <a:srgbClr val="FF0000"/>
                </a:solidFill>
                <a:effectLst/>
                <a:ea typeface="나눔고딕" pitchFamily="2" charset="-127"/>
              </a:rPr>
              <a:t>머리부분</a:t>
            </a:r>
            <a:r>
              <a:rPr lang="ko-KR" altLang="en-US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과 물을 싫어하는 </a:t>
            </a:r>
            <a:r>
              <a:rPr lang="ko-KR" altLang="en-US" sz="1300" b="1" i="0" u="none" strike="noStrike" dirty="0">
                <a:solidFill>
                  <a:srgbClr val="FF0000"/>
                </a:solidFill>
                <a:effectLst/>
                <a:ea typeface="나눔고딕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소수성</a:t>
            </a:r>
            <a:r>
              <a:rPr lang="en-US" altLang="ko-KR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(hydrophobic) </a:t>
            </a:r>
            <a:r>
              <a:rPr lang="ko-KR" altLang="en-US" sz="1300" b="1" i="0" dirty="0">
                <a:solidFill>
                  <a:srgbClr val="FF0000"/>
                </a:solidFill>
                <a:effectLst/>
                <a:ea typeface="나눔고딕" pitchFamily="2" charset="-127"/>
              </a:rPr>
              <a:t>꼬리부분</a:t>
            </a:r>
            <a:r>
              <a:rPr lang="ko-KR" altLang="en-US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을 동시에 갖는 분자들이 </a:t>
            </a:r>
            <a:r>
              <a:rPr lang="ko-KR" altLang="en-US" sz="1300" b="1" i="0" dirty="0">
                <a:solidFill>
                  <a:srgbClr val="FF0000"/>
                </a:solidFill>
                <a:effectLst/>
                <a:ea typeface="나눔고딕" pitchFamily="2" charset="-127"/>
              </a:rPr>
              <a:t>계면활성제</a:t>
            </a:r>
            <a:r>
              <a:rPr lang="ko-KR" altLang="en-US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로 사용될 수 있다</a:t>
            </a:r>
            <a:r>
              <a:rPr lang="en-US" altLang="ko-KR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.</a:t>
            </a:r>
            <a:br>
              <a:rPr lang="ko-KR" altLang="en-US" sz="1300" b="1" dirty="0"/>
            </a:br>
            <a:endParaRPr lang="en-US" altLang="ko-KR" sz="1300" b="1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09D0E29-8EC3-5225-7229-CC483674716C}"/>
              </a:ext>
            </a:extLst>
          </p:cNvPr>
          <p:cNvGrpSpPr/>
          <p:nvPr/>
        </p:nvGrpSpPr>
        <p:grpSpPr>
          <a:xfrm>
            <a:off x="309287" y="2528450"/>
            <a:ext cx="3162112" cy="3151886"/>
            <a:chOff x="427047" y="2729341"/>
            <a:chExt cx="3162112" cy="3151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F3E228-03D8-8CEE-A02B-CDA444E3FF6D}"/>
                </a:ext>
              </a:extLst>
            </p:cNvPr>
            <p:cNvSpPr txBox="1"/>
            <p:nvPr/>
          </p:nvSpPr>
          <p:spPr>
            <a:xfrm>
              <a:off x="660273" y="5050230"/>
              <a:ext cx="291209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solidFill>
                    <a:srgbClr val="0070C0"/>
                  </a:solidFill>
                </a:rPr>
                <a:t>☞</a:t>
              </a:r>
              <a:r>
                <a:rPr lang="en-US" altLang="ko-KR" sz="1200" b="1" dirty="0">
                  <a:solidFill>
                    <a:srgbClr val="0070C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지방산 구조는 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r>
                <a:rPr lang="en-US" altLang="ko-KR" sz="1200" b="1" dirty="0">
                  <a:solidFill>
                    <a:srgbClr val="0070C0"/>
                  </a:solidFill>
                </a:rPr>
                <a:t>   RCOOH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또는 </a:t>
              </a:r>
              <a:r>
                <a:rPr lang="en-US" altLang="ko-KR" sz="1200" b="1" dirty="0">
                  <a:solidFill>
                    <a:srgbClr val="0070C0"/>
                  </a:solidFill>
                </a:rPr>
                <a:t>R-COOH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로 표시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r>
                <a:rPr lang="en-US" altLang="ko-KR" sz="1200" b="1" dirty="0">
                  <a:solidFill>
                    <a:srgbClr val="0070C0"/>
                  </a:solidFill>
                </a:rPr>
                <a:t>  </a:t>
              </a: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   R-COOH = RCOOH = RCOO</a:t>
              </a:r>
              <a:r>
                <a:rPr lang="en-US" altLang="ko-KR" sz="1200" b="1" baseline="30000" dirty="0">
                  <a:solidFill>
                    <a:srgbClr val="FF0000"/>
                  </a:solidFill>
                </a:rPr>
                <a:t>-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H</a:t>
              </a:r>
              <a:r>
                <a:rPr lang="en-US" altLang="ko-KR" sz="1200" b="1" baseline="30000" dirty="0">
                  <a:solidFill>
                    <a:srgbClr val="FF0000"/>
                  </a:solidFill>
                </a:rPr>
                <a:t>+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    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5E02011-7AA7-ED99-8D7E-4A71B1163367}"/>
                </a:ext>
              </a:extLst>
            </p:cNvPr>
            <p:cNvGrpSpPr/>
            <p:nvPr/>
          </p:nvGrpSpPr>
          <p:grpSpPr>
            <a:xfrm>
              <a:off x="858985" y="2729341"/>
              <a:ext cx="2395234" cy="1396202"/>
              <a:chOff x="1191493" y="2230578"/>
              <a:chExt cx="2395234" cy="139620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9CEBEEA-20FB-6F33-21EA-A85C7EC88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6250" t="7374" r="6881" b="13434"/>
              <a:stretch/>
            </p:blipFill>
            <p:spPr>
              <a:xfrm>
                <a:off x="1191493" y="2230578"/>
                <a:ext cx="2395234" cy="1396202"/>
              </a:xfrm>
              <a:prstGeom prst="rect">
                <a:avLst/>
              </a:prstGeom>
            </p:spPr>
          </p:pic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A6272319-907D-776E-190F-DAA3D7B4D87C}"/>
                  </a:ext>
                </a:extLst>
              </p:cNvPr>
              <p:cNvGrpSpPr/>
              <p:nvPr/>
            </p:nvGrpSpPr>
            <p:grpSpPr>
              <a:xfrm>
                <a:off x="1920894" y="2725767"/>
                <a:ext cx="361987" cy="317003"/>
                <a:chOff x="1869441" y="2324100"/>
                <a:chExt cx="480059" cy="431800"/>
              </a:xfrm>
            </p:grpSpPr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04807B95-8C36-B74A-AAA7-5CF746C0A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69441" y="2324100"/>
                  <a:ext cx="159384" cy="1092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E14F0E77-951E-E04B-1CB6-160C68D53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00250" y="2324100"/>
                  <a:ext cx="222250" cy="13970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E9C2410E-B94B-7BB8-C7CF-1FBC1A0EBE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93925" y="2450307"/>
                  <a:ext cx="0" cy="246855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62B02629-CED0-A13F-2B5C-F7810122C5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93925" y="2670175"/>
                  <a:ext cx="155575" cy="85725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0674FC77-D5BB-A4B3-1939-80C5EE7AC7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93925" y="2378710"/>
                  <a:ext cx="155575" cy="71597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BFA79C-C4B0-EB6E-F736-8DFC06942D04}"/>
                </a:ext>
              </a:extLst>
            </p:cNvPr>
            <p:cNvSpPr txBox="1"/>
            <p:nvPr/>
          </p:nvSpPr>
          <p:spPr>
            <a:xfrm>
              <a:off x="427047" y="4137927"/>
              <a:ext cx="31621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b="1" dirty="0">
                  <a:solidFill>
                    <a:srgbClr val="0070C0"/>
                  </a:solidFill>
                </a:rPr>
                <a:t>유지</a:t>
              </a:r>
              <a:r>
                <a:rPr lang="en-US" altLang="ko-KR" sz="1500" b="1" dirty="0">
                  <a:solidFill>
                    <a:srgbClr val="0070C0"/>
                  </a:solidFill>
                </a:rPr>
                <a:t>(</a:t>
              </a:r>
              <a:r>
                <a:rPr lang="ko-KR" altLang="en-US" sz="1600" b="1" dirty="0">
                  <a:solidFill>
                    <a:srgbClr val="0070C0"/>
                  </a:solidFill>
                </a:rPr>
                <a:t>油脂</a:t>
              </a:r>
              <a:r>
                <a:rPr lang="en-US" altLang="ko-KR" sz="1600" b="1" dirty="0">
                  <a:solidFill>
                    <a:srgbClr val="0070C0"/>
                  </a:solidFill>
                </a:rPr>
                <a:t>)</a:t>
              </a:r>
            </a:p>
            <a:p>
              <a:pPr algn="ctr"/>
              <a:r>
                <a:rPr lang="en-US" altLang="ko-KR" sz="1000" b="1" dirty="0">
                  <a:solidFill>
                    <a:srgbClr val="0070C0"/>
                  </a:solidFill>
                </a:rPr>
                <a:t>‘</a:t>
              </a:r>
              <a:r>
                <a:rPr lang="ko-KR" altLang="en-US" sz="1000" b="1" dirty="0">
                  <a:solidFill>
                    <a:srgbClr val="0070C0"/>
                  </a:solidFill>
                </a:rPr>
                <a:t>글리세롤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’</a:t>
              </a:r>
              <a:r>
                <a:rPr lang="ko-KR" altLang="en-US" sz="1000" b="1" dirty="0">
                  <a:solidFill>
                    <a:srgbClr val="0070C0"/>
                  </a:solidFill>
                </a:rPr>
                <a:t>과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 ‘</a:t>
              </a:r>
              <a:r>
                <a:rPr lang="ko-KR" altLang="en-US" sz="1000" b="1" dirty="0">
                  <a:solidFill>
                    <a:srgbClr val="0070C0"/>
                  </a:solidFill>
                </a:rPr>
                <a:t>지방산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(RCOOH)’</a:t>
              </a:r>
              <a:r>
                <a:rPr lang="ko-KR" altLang="en-US" sz="1000" b="1" dirty="0">
                  <a:solidFill>
                    <a:srgbClr val="0070C0"/>
                  </a:solidFill>
                </a:rPr>
                <a:t>의 결합물</a:t>
              </a:r>
              <a:endParaRPr lang="en-US" altLang="ko-KR" sz="10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000" b="1" dirty="0">
                  <a:solidFill>
                    <a:srgbClr val="FF0000"/>
                  </a:solidFill>
                </a:rPr>
                <a:t> [</a:t>
              </a:r>
              <a:r>
                <a:rPr lang="ko-KR" altLang="en-US" sz="1000" b="1" dirty="0">
                  <a:solidFill>
                    <a:srgbClr val="FF0000"/>
                  </a:solidFill>
                </a:rPr>
                <a:t>지방산 기본구조 </a:t>
              </a:r>
              <a:r>
                <a:rPr lang="en-US" altLang="ko-KR" sz="1000" b="1" dirty="0">
                  <a:solidFill>
                    <a:srgbClr val="FF0000"/>
                  </a:solidFill>
                </a:rPr>
                <a:t>= R(</a:t>
              </a:r>
              <a:r>
                <a:rPr lang="ko-KR" altLang="en-US" sz="1000" b="1" dirty="0" err="1">
                  <a:solidFill>
                    <a:srgbClr val="FF0000"/>
                  </a:solidFill>
                </a:rPr>
                <a:t>알킬기</a:t>
              </a:r>
              <a:r>
                <a:rPr lang="en-US" altLang="ko-KR" sz="1000" b="1" dirty="0">
                  <a:solidFill>
                    <a:srgbClr val="FF0000"/>
                  </a:solidFill>
                </a:rPr>
                <a:t>)-COO</a:t>
              </a:r>
              <a:r>
                <a:rPr lang="en-US" altLang="ko-KR" sz="1000" b="1" baseline="30000" dirty="0">
                  <a:solidFill>
                    <a:srgbClr val="FF0000"/>
                  </a:solidFill>
                </a:rPr>
                <a:t>-</a:t>
              </a:r>
              <a:r>
                <a:rPr lang="en-US" altLang="ko-KR" sz="1000" b="1" dirty="0">
                  <a:solidFill>
                    <a:srgbClr val="FF0000"/>
                  </a:solidFill>
                </a:rPr>
                <a:t>H</a:t>
              </a:r>
              <a:r>
                <a:rPr lang="en-US" altLang="ko-KR" sz="1000" b="1" baseline="30000" dirty="0">
                  <a:solidFill>
                    <a:srgbClr val="FF0000"/>
                  </a:solidFill>
                </a:rPr>
                <a:t>+</a:t>
              </a:r>
              <a:r>
                <a:rPr lang="en-US" altLang="ko-KR" sz="1000" b="1" dirty="0">
                  <a:solidFill>
                    <a:srgbClr val="FF0000"/>
                  </a:solidFill>
                </a:rPr>
                <a:t>] 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E1FC11C-991B-C908-47A2-520F9FE836A0}"/>
              </a:ext>
            </a:extLst>
          </p:cNvPr>
          <p:cNvGrpSpPr/>
          <p:nvPr/>
        </p:nvGrpSpPr>
        <p:grpSpPr>
          <a:xfrm>
            <a:off x="4348968" y="2487594"/>
            <a:ext cx="3454019" cy="2883407"/>
            <a:chOff x="4307409" y="2182794"/>
            <a:chExt cx="3454019" cy="288340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5294EB-FBFC-D69C-7C2B-71A598EFB8DD}"/>
                </a:ext>
              </a:extLst>
            </p:cNvPr>
            <p:cNvSpPr txBox="1"/>
            <p:nvPr/>
          </p:nvSpPr>
          <p:spPr>
            <a:xfrm>
              <a:off x="4307409" y="2182794"/>
              <a:ext cx="3454019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/>
                <a:t>유지의 지방산은 비누화 반응을 통해 </a:t>
              </a:r>
              <a:r>
                <a:rPr lang="en-US" altLang="ko-KR" sz="1100" b="1" dirty="0"/>
                <a:t>‘</a:t>
              </a:r>
              <a:r>
                <a:rPr lang="ko-KR" altLang="en-US" sz="1100" b="1" dirty="0"/>
                <a:t>비누</a:t>
              </a:r>
              <a:r>
                <a:rPr lang="en-US" altLang="ko-KR" sz="1100" b="1" dirty="0"/>
                <a:t>’</a:t>
              </a:r>
              <a:r>
                <a:rPr lang="ko-KR" altLang="en-US" sz="1100" b="1" dirty="0"/>
                <a:t>가 됨</a:t>
              </a:r>
              <a:endParaRPr lang="en-US" altLang="ko-KR" sz="1100" b="1" dirty="0"/>
            </a:p>
            <a:p>
              <a:r>
                <a:rPr lang="en-US" altLang="ko-KR" sz="1100" b="1" dirty="0"/>
                <a:t>      RCOOH  +  NaOH    =  </a:t>
              </a:r>
              <a:r>
                <a:rPr lang="en-US" altLang="ko-KR" sz="1100" b="1" dirty="0" err="1"/>
                <a:t>RCOONa</a:t>
              </a:r>
              <a:endParaRPr lang="en-US" altLang="ko-KR" sz="1100" b="1" dirty="0"/>
            </a:p>
            <a:p>
              <a:r>
                <a:rPr lang="en-US" altLang="ko-KR" sz="1100" b="1" dirty="0"/>
                <a:t>     (</a:t>
              </a:r>
              <a:r>
                <a:rPr lang="ko-KR" altLang="en-US" sz="1100" b="1" dirty="0"/>
                <a:t>지방산</a:t>
              </a:r>
              <a:r>
                <a:rPr lang="en-US" altLang="ko-KR" sz="1100" b="1" dirty="0"/>
                <a:t>)</a:t>
              </a:r>
              <a:r>
                <a:rPr lang="ko-KR" altLang="en-US" sz="1100" b="1" dirty="0"/>
                <a:t>    </a:t>
              </a:r>
              <a:r>
                <a:rPr lang="en-US" altLang="ko-KR" sz="1100" b="1" dirty="0"/>
                <a:t>(</a:t>
              </a:r>
              <a:r>
                <a:rPr lang="ko-KR" altLang="en-US" sz="1100" b="1" dirty="0"/>
                <a:t>가성소다</a:t>
              </a:r>
              <a:r>
                <a:rPr lang="en-US" altLang="ko-KR" sz="1100" b="1" dirty="0"/>
                <a:t>)</a:t>
              </a:r>
              <a:r>
                <a:rPr lang="ko-KR" altLang="en-US" sz="1100" b="1" dirty="0"/>
                <a:t>    </a:t>
              </a:r>
              <a:r>
                <a:rPr lang="en-US" altLang="ko-KR" sz="1100" b="1" dirty="0"/>
                <a:t>(</a:t>
              </a:r>
              <a:r>
                <a:rPr lang="ko-KR" altLang="en-US" sz="1100" b="1" dirty="0" err="1"/>
                <a:t>지방산염</a:t>
              </a:r>
              <a:r>
                <a:rPr lang="en-US" altLang="ko-KR" sz="1100" b="1" dirty="0"/>
                <a:t>)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6853AF5-2DC5-1A8E-BDE6-17A58CB84B23}"/>
                </a:ext>
              </a:extLst>
            </p:cNvPr>
            <p:cNvGrpSpPr/>
            <p:nvPr/>
          </p:nvGrpSpPr>
          <p:grpSpPr>
            <a:xfrm>
              <a:off x="4421685" y="2846457"/>
              <a:ext cx="2976633" cy="2219744"/>
              <a:chOff x="4089182" y="2527804"/>
              <a:chExt cx="2976633" cy="2219744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614AF878-248D-6E69-70E6-3952C0886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46994" t="52712" r="27509" b="33637"/>
              <a:stretch/>
            </p:blipFill>
            <p:spPr>
              <a:xfrm>
                <a:off x="4142256" y="3722277"/>
                <a:ext cx="2797787" cy="936187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CE6F0C30-2681-F8C5-9349-7321BEB41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46994" t="34343" r="27509" b="47769"/>
              <a:stretch/>
            </p:blipFill>
            <p:spPr>
              <a:xfrm>
                <a:off x="4142256" y="2527804"/>
                <a:ext cx="2797787" cy="1226776"/>
              </a:xfrm>
              <a:prstGeom prst="rect">
                <a:avLst/>
              </a:prstGeom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8165855-B8D5-1CD4-D4B6-C4312F5D1BDB}"/>
                  </a:ext>
                </a:extLst>
              </p:cNvPr>
              <p:cNvSpPr/>
              <p:nvPr/>
            </p:nvSpPr>
            <p:spPr>
              <a:xfrm>
                <a:off x="4089182" y="2527804"/>
                <a:ext cx="2976633" cy="22197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D7301BBC-8EE0-0C24-5FCD-0F11AAA9436C}"/>
              </a:ext>
            </a:extLst>
          </p:cNvPr>
          <p:cNvSpPr/>
          <p:nvPr/>
        </p:nvSpPr>
        <p:spPr>
          <a:xfrm>
            <a:off x="3572645" y="3094429"/>
            <a:ext cx="535681" cy="18241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CA8886E7-2D2B-23BB-3673-5C1342E4F355}"/>
              </a:ext>
            </a:extLst>
          </p:cNvPr>
          <p:cNvSpPr/>
          <p:nvPr/>
        </p:nvSpPr>
        <p:spPr>
          <a:xfrm>
            <a:off x="7718537" y="3320673"/>
            <a:ext cx="535681" cy="18241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6D090D-DE99-456C-85EE-3E1735DCB7A6}"/>
              </a:ext>
            </a:extLst>
          </p:cNvPr>
          <p:cNvGrpSpPr/>
          <p:nvPr/>
        </p:nvGrpSpPr>
        <p:grpSpPr>
          <a:xfrm>
            <a:off x="8254218" y="2123169"/>
            <a:ext cx="3543939" cy="2239607"/>
            <a:chOff x="8254218" y="2123169"/>
            <a:chExt cx="3543939" cy="2239607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8B705AD-A98F-85E1-79BC-AC6CCA1A9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2134" t="43336" r="49900" b="48594"/>
            <a:stretch/>
          </p:blipFill>
          <p:spPr>
            <a:xfrm>
              <a:off x="8519025" y="3377168"/>
              <a:ext cx="3279132" cy="985608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53FE62E-FF06-7E31-F685-206E3F784BF6}"/>
                </a:ext>
              </a:extLst>
            </p:cNvPr>
            <p:cNvGrpSpPr/>
            <p:nvPr/>
          </p:nvGrpSpPr>
          <p:grpSpPr>
            <a:xfrm>
              <a:off x="8254218" y="2123169"/>
              <a:ext cx="3307000" cy="950458"/>
              <a:chOff x="8254218" y="2123169"/>
              <a:chExt cx="3307000" cy="950458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1B200E-3422-243E-AE34-51C7A7EAE487}"/>
                  </a:ext>
                </a:extLst>
              </p:cNvPr>
              <p:cNvSpPr txBox="1"/>
              <p:nvPr/>
            </p:nvSpPr>
            <p:spPr>
              <a:xfrm>
                <a:off x="8652164" y="2581184"/>
                <a:ext cx="2680851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300" b="1" dirty="0">
                    <a:solidFill>
                      <a:srgbClr val="FF0000"/>
                    </a:solidFill>
                  </a:rPr>
                  <a:t>RCOO</a:t>
                </a:r>
                <a:r>
                  <a:rPr lang="en-US" altLang="ko-KR" sz="1300" b="1" baseline="30000" dirty="0">
                    <a:solidFill>
                      <a:srgbClr val="FF0000"/>
                    </a:solidFill>
                  </a:rPr>
                  <a:t>-</a:t>
                </a:r>
                <a:r>
                  <a:rPr lang="en-US" altLang="ko-KR" sz="1300" b="1" dirty="0">
                    <a:solidFill>
                      <a:srgbClr val="FF0000"/>
                    </a:solidFill>
                  </a:rPr>
                  <a:t>Na</a:t>
                </a:r>
                <a:r>
                  <a:rPr lang="en-US" altLang="ko-KR" sz="1300" b="1" baseline="30000" dirty="0">
                    <a:solidFill>
                      <a:srgbClr val="FF0000"/>
                    </a:solidFill>
                  </a:rPr>
                  <a:t>+</a:t>
                </a:r>
              </a:p>
              <a:p>
                <a:pPr algn="ctr"/>
                <a:r>
                  <a:rPr lang="en-US" altLang="ko-KR" sz="1300" b="1" baseline="30000" dirty="0">
                    <a:solidFill>
                      <a:srgbClr val="FF0000"/>
                    </a:solidFill>
                  </a:rPr>
                  <a:t>(</a:t>
                </a:r>
                <a:r>
                  <a:rPr lang="ko-KR" altLang="en-US" sz="1300" b="1" baseline="30000" dirty="0" err="1">
                    <a:solidFill>
                      <a:srgbClr val="FF0000"/>
                    </a:solidFill>
                  </a:rPr>
                  <a:t>지방산나트륨염</a:t>
                </a:r>
                <a:r>
                  <a:rPr lang="ko-KR" altLang="en-US" sz="1300" b="1" baseline="30000" dirty="0">
                    <a:solidFill>
                      <a:srgbClr val="FF0000"/>
                    </a:solidFill>
                  </a:rPr>
                  <a:t> → </a:t>
                </a:r>
                <a:r>
                  <a:rPr lang="ko-KR" altLang="en-US" sz="1300" b="1" baseline="30000" dirty="0">
                    <a:solidFill>
                      <a:schemeClr val="accent4">
                        <a:lumMod val="75000"/>
                      </a:schemeClr>
                    </a:solidFill>
                  </a:rPr>
                  <a:t>음이온 계면활성제</a:t>
                </a:r>
                <a:r>
                  <a:rPr lang="en-US" altLang="ko-KR" sz="1300" b="1" baseline="30000" dirty="0">
                    <a:solidFill>
                      <a:srgbClr val="FF0000"/>
                    </a:solidFill>
                  </a:rPr>
                  <a:t>)</a:t>
                </a:r>
                <a:endParaRPr lang="ko-KR" altLang="en-US" sz="1300" dirty="0"/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EDEEABDB-84D1-A009-81A7-171A821B4A2D}"/>
                  </a:ext>
                </a:extLst>
              </p:cNvPr>
              <p:cNvGrpSpPr/>
              <p:nvPr/>
            </p:nvGrpSpPr>
            <p:grpSpPr>
              <a:xfrm>
                <a:off x="8254218" y="2123169"/>
                <a:ext cx="3307000" cy="458015"/>
                <a:chOff x="8254218" y="2123169"/>
                <a:chExt cx="3307000" cy="458015"/>
              </a:xfrm>
            </p:grpSpPr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08C44007-D2EB-F354-4D3C-85EF8047D8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l="22285" t="30101" r="45013" b="62828"/>
                <a:stretch/>
              </p:blipFill>
              <p:spPr>
                <a:xfrm>
                  <a:off x="8254218" y="2123169"/>
                  <a:ext cx="3307000" cy="446893"/>
                </a:xfrm>
                <a:prstGeom prst="rect">
                  <a:avLst/>
                </a:prstGeom>
              </p:spPr>
            </p:pic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45BA9E6-4906-7F29-C7EF-A51B5D736254}"/>
                    </a:ext>
                  </a:extLst>
                </p:cNvPr>
                <p:cNvSpPr/>
                <p:nvPr/>
              </p:nvSpPr>
              <p:spPr>
                <a:xfrm>
                  <a:off x="8254219" y="2306782"/>
                  <a:ext cx="356382" cy="2744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AC9C07F-B163-A42E-B4CF-9E7C2E9B5070}"/>
              </a:ext>
            </a:extLst>
          </p:cNvPr>
          <p:cNvGrpSpPr/>
          <p:nvPr/>
        </p:nvGrpSpPr>
        <p:grpSpPr>
          <a:xfrm>
            <a:off x="9139005" y="4592755"/>
            <a:ext cx="2472385" cy="1833583"/>
            <a:chOff x="9139005" y="4592755"/>
            <a:chExt cx="2472385" cy="1833583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FDCE016-97E5-820C-BE23-C69CEEB0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0342" t="31111" r="33775" b="48239"/>
            <a:stretch/>
          </p:blipFill>
          <p:spPr>
            <a:xfrm>
              <a:off x="9139005" y="4592755"/>
              <a:ext cx="2256358" cy="183358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4EB7A77-1518-0228-909E-007BB8D09CCE}"/>
                </a:ext>
              </a:extLst>
            </p:cNvPr>
            <p:cNvSpPr/>
            <p:nvPr/>
          </p:nvSpPr>
          <p:spPr>
            <a:xfrm>
              <a:off x="11082867" y="5583766"/>
              <a:ext cx="250148" cy="1608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85298B-1C46-A735-1D72-76C51B28795F}"/>
                </a:ext>
              </a:extLst>
            </p:cNvPr>
            <p:cNvSpPr txBox="1"/>
            <p:nvPr/>
          </p:nvSpPr>
          <p:spPr>
            <a:xfrm>
              <a:off x="11017964" y="5549902"/>
              <a:ext cx="59342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i="0" dirty="0" err="1">
                  <a:solidFill>
                    <a:srgbClr val="2F2F2F"/>
                  </a:solidFill>
                  <a:effectLst/>
                  <a:ea typeface="나눔고딕" pitchFamily="2" charset="-127"/>
                </a:rPr>
                <a:t>마이셀</a:t>
              </a:r>
              <a:endParaRPr lang="ko-KR" altLang="en-US" sz="1100" dirty="0"/>
            </a:p>
          </p:txBody>
        </p:sp>
      </p:grpSp>
      <p:sp>
        <p:nvSpPr>
          <p:cNvPr id="19" name="실행 단추: 돌아가기 18">
            <a:hlinkClick r:id="rId9" action="ppaction://hlinkpres?slideindex=1&amp;slidetitle="/>
            <a:extLst>
              <a:ext uri="{FF2B5EF4-FFF2-40B4-BE49-F238E27FC236}">
                <a16:creationId xmlns:a16="http://schemas.microsoft.com/office/drawing/2014/main" id="{238CDCA2-28C9-12CF-9833-0AF86B6320B4}"/>
              </a:ext>
            </a:extLst>
          </p:cNvPr>
          <p:cNvSpPr/>
          <p:nvPr/>
        </p:nvSpPr>
        <p:spPr>
          <a:xfrm>
            <a:off x="11537584" y="5553298"/>
            <a:ext cx="269810" cy="257733"/>
          </a:xfrm>
          <a:prstGeom prst="actionButtonRetur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72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51E409-AE22-4061-A740-6E4874F418CA}"/>
              </a:ext>
            </a:extLst>
          </p:cNvPr>
          <p:cNvSpPr txBox="1"/>
          <p:nvPr/>
        </p:nvSpPr>
        <p:spPr>
          <a:xfrm>
            <a:off x="346364" y="718650"/>
            <a:ext cx="11568545" cy="1254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825"/>
              </a:spcBef>
              <a:spcAft>
                <a:spcPts val="525"/>
              </a:spcAft>
            </a:pPr>
            <a:r>
              <a:rPr lang="ko-KR" altLang="en-US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머리와 꼬리 부분이 상대적으로 다른 극성을 가지는 분자는 모두 계면활성제의 범주이므로 상당히 다양한 종류의 계면활성제가 개발되어 사용되고 있다</a:t>
            </a:r>
            <a:r>
              <a:rPr lang="en-US" altLang="ko-KR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.</a:t>
            </a:r>
            <a:br>
              <a:rPr lang="en-US" altLang="ko-KR" sz="1300" b="1" dirty="0">
                <a:solidFill>
                  <a:srgbClr val="2F2F2F"/>
                </a:solidFill>
                <a:ea typeface="나눔고딕" pitchFamily="2" charset="-127"/>
              </a:rPr>
            </a:br>
            <a:r>
              <a:rPr lang="ko-KR" altLang="en-US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이를 분류하는 기준으로는 머리 부분의 구조와 성질에 따라 나누는 방법이 보편적으로 사용된다</a:t>
            </a:r>
            <a:r>
              <a:rPr lang="en-US" altLang="ko-KR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. </a:t>
            </a:r>
            <a:br>
              <a:rPr lang="en-US" altLang="ko-KR" sz="1300" b="1" dirty="0">
                <a:solidFill>
                  <a:srgbClr val="2F2F2F"/>
                </a:solidFill>
                <a:ea typeface="나눔고딕" pitchFamily="2" charset="-127"/>
              </a:rPr>
            </a:br>
            <a:r>
              <a:rPr lang="ko-KR" altLang="en-US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머리 부분이 음이온을 가지면 음이온 계면활성제</a:t>
            </a:r>
            <a:r>
              <a:rPr lang="en-US" altLang="ko-KR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, </a:t>
            </a:r>
            <a:r>
              <a:rPr lang="ko-KR" altLang="en-US" sz="1300" b="1" i="0" dirty="0" err="1">
                <a:solidFill>
                  <a:srgbClr val="2F2F2F"/>
                </a:solidFill>
                <a:effectLst/>
                <a:ea typeface="나눔고딕" pitchFamily="2" charset="-127"/>
              </a:rPr>
              <a:t>친수성</a:t>
            </a:r>
            <a:r>
              <a:rPr lang="ko-KR" altLang="en-US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 머리 부분이 양이온을 가지면 양이온 계면활성제로 구분하며</a:t>
            </a:r>
            <a:r>
              <a:rPr lang="en-US" altLang="ko-KR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, </a:t>
            </a:r>
            <a:r>
              <a:rPr lang="ko-KR" altLang="en-US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그 외에도 양이온과 음이온을 동시에 </a:t>
            </a:r>
            <a:br>
              <a:rPr lang="en-US" altLang="ko-KR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</a:br>
            <a:r>
              <a:rPr lang="ko-KR" altLang="en-US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머리 부분에 가지는 </a:t>
            </a:r>
            <a:r>
              <a:rPr lang="ko-KR" altLang="en-US" sz="1300" b="1" i="0" dirty="0" err="1">
                <a:solidFill>
                  <a:srgbClr val="2F2F2F"/>
                </a:solidFill>
                <a:effectLst/>
                <a:ea typeface="나눔고딕" pitchFamily="2" charset="-127"/>
              </a:rPr>
              <a:t>쯔비터</a:t>
            </a:r>
            <a:r>
              <a:rPr lang="en-US" altLang="ko-KR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(</a:t>
            </a:r>
            <a:r>
              <a:rPr lang="ko-KR" altLang="en-US" sz="1300" b="1" i="0" dirty="0" err="1">
                <a:solidFill>
                  <a:srgbClr val="2F2F2F"/>
                </a:solidFill>
                <a:effectLst/>
                <a:ea typeface="나눔고딕" pitchFamily="2" charset="-127"/>
              </a:rPr>
              <a:t>양쪽성</a:t>
            </a:r>
            <a:r>
              <a:rPr lang="ko-KR" altLang="en-US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 </a:t>
            </a:r>
            <a:r>
              <a:rPr lang="en-US" altLang="ko-KR" sz="1300" b="1" i="0" dirty="0" err="1">
                <a:solidFill>
                  <a:srgbClr val="2F2F2F"/>
                </a:solidFill>
                <a:effectLst/>
                <a:ea typeface="나눔고딕" pitchFamily="2" charset="-127"/>
              </a:rPr>
              <a:t>zwitter</a:t>
            </a:r>
            <a:r>
              <a:rPr lang="en-US" altLang="ko-KR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)</a:t>
            </a:r>
            <a:r>
              <a:rPr lang="ko-KR" altLang="en-US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이온</a:t>
            </a:r>
            <a:r>
              <a:rPr lang="en-US" altLang="ko-KR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 </a:t>
            </a:r>
            <a:r>
              <a:rPr lang="ko-KR" altLang="en-US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계면활성제</a:t>
            </a:r>
            <a:r>
              <a:rPr lang="en-US" altLang="ko-KR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, </a:t>
            </a:r>
            <a:r>
              <a:rPr lang="ko-KR" altLang="en-US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극성을 가지지만 중성인 부분을 포함하는 중성 계면활성제 등으로 구별할 수 있다</a:t>
            </a:r>
            <a:r>
              <a:rPr lang="en-US" altLang="ko-KR" sz="1300" b="1" i="0" dirty="0">
                <a:solidFill>
                  <a:srgbClr val="2F2F2F"/>
                </a:solidFill>
                <a:effectLst/>
                <a:ea typeface="나눔고딕" pitchFamily="2" charset="-127"/>
              </a:rPr>
              <a:t>.</a:t>
            </a:r>
            <a:endParaRPr lang="en-US" altLang="ko-KR" sz="1300" b="1" i="0" dirty="0">
              <a:solidFill>
                <a:srgbClr val="000000"/>
              </a:solidFill>
              <a:effectLst/>
              <a:ea typeface="Dotum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E1BBED-7339-1220-7C8B-A9AB7D2EEAF2}"/>
              </a:ext>
            </a:extLst>
          </p:cNvPr>
          <p:cNvSpPr txBox="1"/>
          <p:nvPr/>
        </p:nvSpPr>
        <p:spPr>
          <a:xfrm>
            <a:off x="8090120" y="2773800"/>
            <a:ext cx="3904236" cy="3268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  <a:buNone/>
            </a:pPr>
            <a:r>
              <a:rPr lang="en-US" altLang="ko-KR" sz="1100" b="1" dirty="0"/>
              <a:t>1)</a:t>
            </a:r>
            <a:r>
              <a:rPr lang="en-US" altLang="ko-KR" sz="1100" b="1" i="0" dirty="0">
                <a:effectLst/>
              </a:rPr>
              <a:t> </a:t>
            </a:r>
            <a:r>
              <a:rPr lang="ko-KR" altLang="en-US" sz="1100" b="1" i="0" dirty="0">
                <a:effectLst/>
              </a:rPr>
              <a:t>음이온 계면활성제</a:t>
            </a:r>
          </a:p>
          <a:p>
            <a:pPr algn="l" fontAlgn="base">
              <a:lnSpc>
                <a:spcPct val="150000"/>
              </a:lnSpc>
              <a:buNone/>
            </a:pPr>
            <a:r>
              <a:rPr lang="ko-KR" altLang="en-US" sz="1100" b="1" i="0" dirty="0">
                <a:effectLst/>
              </a:rPr>
              <a:t>   ☞ 거품 및 세정력이 뛰어나 비누 등 제품에 많이 사용</a:t>
            </a:r>
          </a:p>
          <a:p>
            <a:pPr algn="l" fontAlgn="base">
              <a:lnSpc>
                <a:spcPct val="150000"/>
              </a:lnSpc>
              <a:buNone/>
            </a:pPr>
            <a:r>
              <a:rPr lang="ko-KR" altLang="en-US" sz="1100" b="1" i="0" dirty="0">
                <a:effectLst/>
              </a:rPr>
              <a:t>​</a:t>
            </a:r>
          </a:p>
          <a:p>
            <a:pPr algn="l" fontAlgn="base">
              <a:lnSpc>
                <a:spcPct val="150000"/>
              </a:lnSpc>
              <a:buNone/>
            </a:pPr>
            <a:r>
              <a:rPr lang="en-US" altLang="ko-KR" sz="1100" b="1" dirty="0"/>
              <a:t>2)</a:t>
            </a:r>
            <a:r>
              <a:rPr lang="en-US" altLang="ko-KR" sz="1100" b="1" i="0" dirty="0">
                <a:effectLst/>
              </a:rPr>
              <a:t> </a:t>
            </a:r>
            <a:r>
              <a:rPr lang="ko-KR" altLang="en-US" sz="1100" b="1" i="0" dirty="0">
                <a:effectLst/>
              </a:rPr>
              <a:t>양이온 계면활성제</a:t>
            </a:r>
            <a:endParaRPr lang="en-US" altLang="ko-KR" sz="1100" b="1" i="0" dirty="0">
              <a:effectLst/>
            </a:endParaRPr>
          </a:p>
          <a:p>
            <a:pPr algn="l" fontAlgn="base">
              <a:lnSpc>
                <a:spcPct val="150000"/>
              </a:lnSpc>
              <a:buNone/>
            </a:pPr>
            <a:r>
              <a:rPr lang="ko-KR" altLang="en-US" sz="1100" b="1" i="0" dirty="0">
                <a:effectLst/>
              </a:rPr>
              <a:t>   ☞ 살균 및 정균작용이 있고 </a:t>
            </a:r>
            <a:r>
              <a:rPr lang="ko-KR" altLang="en-US" sz="1100" b="1" i="0" dirty="0" err="1">
                <a:effectLst/>
              </a:rPr>
              <a:t>헤어린스</a:t>
            </a:r>
            <a:r>
              <a:rPr lang="ko-KR" altLang="en-US" sz="1100" b="1" i="0" dirty="0">
                <a:effectLst/>
              </a:rPr>
              <a:t> 등 제품에 사용 </a:t>
            </a:r>
            <a:endParaRPr lang="en-US" altLang="ko-KR" sz="1100" b="1" i="0" dirty="0">
              <a:effectLst/>
            </a:endParaRPr>
          </a:p>
          <a:p>
            <a:pPr algn="l" fontAlgn="base">
              <a:lnSpc>
                <a:spcPct val="150000"/>
              </a:lnSpc>
              <a:buNone/>
            </a:pPr>
            <a:r>
              <a:rPr lang="ko-KR" altLang="en-US" sz="900" b="1" dirty="0"/>
              <a:t>     </a:t>
            </a:r>
            <a:r>
              <a:rPr lang="en-US" altLang="ko-KR" sz="900" b="1" dirty="0"/>
              <a:t>※ </a:t>
            </a:r>
            <a:r>
              <a:rPr lang="ko-KR" altLang="en-US" sz="900" b="1" dirty="0"/>
              <a:t>세포막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음전하</a:t>
            </a:r>
            <a:r>
              <a:rPr lang="en-US" altLang="ko-KR" sz="900" b="1" dirty="0"/>
              <a:t>)</a:t>
            </a:r>
            <a:r>
              <a:rPr lang="ko-KR" altLang="en-US" sz="900" b="1" dirty="0"/>
              <a:t>에 강하게 결합해 박테리아</a:t>
            </a:r>
            <a:r>
              <a:rPr lang="en-US" altLang="ko-KR" sz="900" b="1" dirty="0"/>
              <a:t>·</a:t>
            </a:r>
            <a:r>
              <a:rPr lang="ko-KR" altLang="en-US" sz="900" b="1" dirty="0"/>
              <a:t>진균 등을 파괴하므로</a:t>
            </a:r>
            <a:br>
              <a:rPr lang="en-US" altLang="ko-KR" sz="900" b="1" dirty="0"/>
            </a:br>
            <a:r>
              <a:rPr lang="en-US" altLang="ko-KR" sz="900" b="1" dirty="0"/>
              <a:t>        </a:t>
            </a:r>
            <a:r>
              <a:rPr lang="ko-KR" altLang="en-US" sz="900" b="1" dirty="0"/>
              <a:t> 소독제나 살균제에 많이 사용됨</a:t>
            </a:r>
            <a:endParaRPr lang="ko-KR" altLang="en-US" sz="900" b="1" i="0" dirty="0">
              <a:effectLst/>
            </a:endParaRPr>
          </a:p>
          <a:p>
            <a:pPr algn="l" fontAlgn="base">
              <a:lnSpc>
                <a:spcPct val="150000"/>
              </a:lnSpc>
              <a:buNone/>
            </a:pPr>
            <a:r>
              <a:rPr lang="ko-KR" altLang="en-US" sz="1100" b="1" i="0" dirty="0">
                <a:effectLst/>
              </a:rPr>
              <a:t>​</a:t>
            </a:r>
            <a:endParaRPr lang="en-US" altLang="ko-KR" sz="1100" b="1" dirty="0"/>
          </a:p>
          <a:p>
            <a:pPr algn="l" fontAlgn="base">
              <a:lnSpc>
                <a:spcPct val="150000"/>
              </a:lnSpc>
              <a:buNone/>
            </a:pPr>
            <a:r>
              <a:rPr lang="en-US" altLang="ko-KR" sz="1100" b="1" dirty="0"/>
              <a:t>3)</a:t>
            </a:r>
            <a:r>
              <a:rPr lang="en-US" altLang="ko-KR" sz="1100" b="1" i="0" dirty="0">
                <a:effectLst/>
              </a:rPr>
              <a:t> </a:t>
            </a:r>
            <a:r>
              <a:rPr lang="ko-KR" altLang="en-US" sz="1100" b="1" i="0" dirty="0" err="1">
                <a:effectLst/>
              </a:rPr>
              <a:t>양쪽성</a:t>
            </a:r>
            <a:r>
              <a:rPr lang="ko-KR" altLang="en-US" sz="1100" b="1" i="0" dirty="0">
                <a:effectLst/>
              </a:rPr>
              <a:t> 계면활성제</a:t>
            </a:r>
            <a:r>
              <a:rPr lang="en-US" altLang="ko-KR" sz="1100" b="1" i="0" dirty="0">
                <a:effectLst/>
              </a:rPr>
              <a:t>(</a:t>
            </a:r>
            <a:r>
              <a:rPr lang="ko-KR" altLang="en-US" sz="1100" b="1" i="0" dirty="0">
                <a:effectLst/>
              </a:rPr>
              <a:t>음이온과 양이온 활성기가 모두 있음</a:t>
            </a:r>
            <a:r>
              <a:rPr lang="en-US" altLang="ko-KR" sz="1100" b="1" i="0" dirty="0">
                <a:effectLst/>
              </a:rPr>
              <a:t>)</a:t>
            </a:r>
            <a:r>
              <a:rPr lang="ko-KR" altLang="en-US" sz="1100" b="1" i="0" dirty="0">
                <a:effectLst/>
              </a:rPr>
              <a:t> </a:t>
            </a:r>
          </a:p>
          <a:p>
            <a:pPr algn="l" fontAlgn="base">
              <a:lnSpc>
                <a:spcPct val="150000"/>
              </a:lnSpc>
              <a:buNone/>
            </a:pPr>
            <a:r>
              <a:rPr lang="ko-KR" altLang="en-US" sz="1100" b="1" i="0" dirty="0">
                <a:effectLst/>
              </a:rPr>
              <a:t>   ☞ 자극이 적기 때문에 베이비샴푸 등 제품에 사용</a:t>
            </a:r>
            <a:endParaRPr lang="en-US" altLang="ko-KR" sz="1100" b="1" i="0" dirty="0">
              <a:effectLst/>
            </a:endParaRPr>
          </a:p>
          <a:p>
            <a:pPr fontAlgn="base">
              <a:lnSpc>
                <a:spcPct val="150000"/>
              </a:lnSpc>
            </a:pPr>
            <a:endParaRPr lang="en-US" altLang="ko-KR" sz="1100" b="1" dirty="0"/>
          </a:p>
          <a:p>
            <a:pPr fontAlgn="base">
              <a:lnSpc>
                <a:spcPct val="150000"/>
              </a:lnSpc>
            </a:pPr>
            <a:r>
              <a:rPr lang="en-US" altLang="ko-KR" sz="1100" b="1" dirty="0"/>
              <a:t>4)</a:t>
            </a:r>
            <a:r>
              <a:rPr lang="en-US" altLang="ko-KR" sz="1100" b="1" i="0" dirty="0">
                <a:effectLst/>
              </a:rPr>
              <a:t> </a:t>
            </a:r>
            <a:r>
              <a:rPr lang="ko-KR" altLang="en-US" sz="1100" b="1" i="0" dirty="0" err="1">
                <a:effectLst/>
              </a:rPr>
              <a:t>비이온</a:t>
            </a:r>
            <a:r>
              <a:rPr lang="ko-KR" altLang="en-US" sz="1100" b="1" i="0" dirty="0">
                <a:effectLst/>
              </a:rPr>
              <a:t> 계면활성제</a:t>
            </a:r>
            <a:br>
              <a:rPr lang="en-US" altLang="ko-KR" sz="1100" b="1" i="0" dirty="0">
                <a:effectLst/>
              </a:rPr>
            </a:br>
            <a:r>
              <a:rPr lang="en-US" altLang="ko-KR" sz="1100" b="1" i="0" dirty="0">
                <a:effectLst/>
              </a:rPr>
              <a:t>   </a:t>
            </a:r>
            <a:r>
              <a:rPr lang="ko-KR" altLang="en-US" sz="1100" b="1" i="0" dirty="0">
                <a:effectLst/>
              </a:rPr>
              <a:t>☞ </a:t>
            </a:r>
            <a:r>
              <a:rPr lang="ko-KR" altLang="en-US" sz="1100" b="1" i="0" dirty="0" err="1">
                <a:effectLst/>
              </a:rPr>
              <a:t>유화제</a:t>
            </a:r>
            <a:r>
              <a:rPr lang="en-US" altLang="ko-KR" sz="1100" b="1" i="0" dirty="0">
                <a:effectLst/>
              </a:rPr>
              <a:t>, </a:t>
            </a:r>
            <a:r>
              <a:rPr lang="ko-KR" altLang="en-US" sz="1100" b="1" i="0" dirty="0">
                <a:effectLst/>
              </a:rPr>
              <a:t>세정제</a:t>
            </a:r>
            <a:r>
              <a:rPr lang="en-US" altLang="ko-KR" sz="1100" b="1" i="0" dirty="0">
                <a:effectLst/>
              </a:rPr>
              <a:t>, </a:t>
            </a:r>
            <a:r>
              <a:rPr lang="ko-KR" altLang="en-US" sz="1100" b="1" i="0" dirty="0">
                <a:effectLst/>
              </a:rPr>
              <a:t>가용화제</a:t>
            </a:r>
            <a:r>
              <a:rPr lang="en-US" altLang="ko-KR" sz="1100" b="1" i="0" dirty="0">
                <a:effectLst/>
              </a:rPr>
              <a:t>, </a:t>
            </a:r>
            <a:r>
              <a:rPr lang="ko-KR" altLang="en-US" sz="1100" b="1" i="0" dirty="0">
                <a:effectLst/>
              </a:rPr>
              <a:t>화장품에 분산제로 사용</a:t>
            </a:r>
            <a:endParaRPr lang="ko-KR" altLang="en-US" sz="1100" b="1" i="0" dirty="0">
              <a:effectLst/>
              <a:ea typeface="Dotum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A1CBF08-DF9D-C380-871F-E40F0C0726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028" t="30000" r="22854" b="17777"/>
          <a:stretch/>
        </p:blipFill>
        <p:spPr>
          <a:xfrm>
            <a:off x="3039504" y="2416791"/>
            <a:ext cx="4957733" cy="375277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DCC4007-9276-3E8A-680C-BE01B3985468}"/>
              </a:ext>
            </a:extLst>
          </p:cNvPr>
          <p:cNvGrpSpPr/>
          <p:nvPr/>
        </p:nvGrpSpPr>
        <p:grpSpPr>
          <a:xfrm>
            <a:off x="358486" y="3614742"/>
            <a:ext cx="2588135" cy="1581271"/>
            <a:chOff x="415637" y="2814436"/>
            <a:chExt cx="2588135" cy="158127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E393440-DD4C-BD64-36DF-1C8667AB6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6351" t="23536" r="11995" b="66296"/>
            <a:stretch/>
          </p:blipFill>
          <p:spPr>
            <a:xfrm>
              <a:off x="415637" y="2814436"/>
              <a:ext cx="2580991" cy="75743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4C1019B-6DB1-21C5-E397-EAD95EC1D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6351" t="34544" r="11995" b="60312"/>
            <a:stretch/>
          </p:blipFill>
          <p:spPr>
            <a:xfrm>
              <a:off x="422781" y="4012542"/>
              <a:ext cx="2580991" cy="38316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5FC5E77-C019-3064-2978-EE3C0364B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6351" t="40211" r="11995" b="54545"/>
            <a:stretch/>
          </p:blipFill>
          <p:spPr>
            <a:xfrm>
              <a:off x="415637" y="3607595"/>
              <a:ext cx="2580991" cy="390659"/>
            </a:xfrm>
            <a:prstGeom prst="rect">
              <a:avLst/>
            </a:prstGeom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92AD39D3-C3C2-CA06-156D-554C29322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DB25DC5-06E3-3708-85E1-447B3F1EF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6480" y="-6506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551D0F-7E7B-592C-84A1-A94E6921E9EA}"/>
              </a:ext>
            </a:extLst>
          </p:cNvPr>
          <p:cNvSpPr txBox="1"/>
          <p:nvPr/>
        </p:nvSpPr>
        <p:spPr>
          <a:xfrm>
            <a:off x="365630" y="349318"/>
            <a:ext cx="7254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u="sng" dirty="0"/>
              <a:t>계면활성제 </a:t>
            </a:r>
            <a:r>
              <a:rPr lang="ko-KR" altLang="en-US" b="1" u="sng" dirty="0"/>
              <a:t>분류</a:t>
            </a:r>
            <a:endParaRPr lang="ko-KR" altLang="en-US" u="sng" dirty="0"/>
          </a:p>
        </p:txBody>
      </p:sp>
      <p:sp>
        <p:nvSpPr>
          <p:cNvPr id="4" name="실행 단추: 돌아가기 3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005B8D1C-3F86-9D3F-979D-537017655BDA}"/>
              </a:ext>
            </a:extLst>
          </p:cNvPr>
          <p:cNvSpPr/>
          <p:nvPr/>
        </p:nvSpPr>
        <p:spPr>
          <a:xfrm>
            <a:off x="9567587" y="5459172"/>
            <a:ext cx="269810" cy="257733"/>
          </a:xfrm>
          <a:prstGeom prst="actionButtonRetur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81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6608</TotalTime>
  <Words>328</Words>
  <Application>Microsoft Office PowerPoint</Application>
  <PresentationFormat>와이드스크린</PresentationFormat>
  <Paragraphs>30</Paragraphs>
  <Slides>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7" baseType="lpstr">
      <vt:lpstr>나눔고딕</vt:lpstr>
      <vt:lpstr>Dotum</vt:lpstr>
      <vt:lpstr>맑은 고딕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SK J</dc:creator>
  <cp:lastModifiedBy>SK J</cp:lastModifiedBy>
  <cp:revision>96</cp:revision>
  <dcterms:created xsi:type="dcterms:W3CDTF">2025-01-13T08:08:41Z</dcterms:created>
  <dcterms:modified xsi:type="dcterms:W3CDTF">2025-07-02T13:16:47Z</dcterms:modified>
</cp:coreProperties>
</file>